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y="6858000" cx="12192000"/>
  <p:notesSz cx="6858000" cy="12192000"/>
  <p:embeddedFontLst>
    <p:embeddedFont>
      <p:font typeface="Montserrat"/>
      <p:regular r:id="rId12"/>
      <p:bold r:id="rId13"/>
      <p:italic r:id="rId14"/>
      <p:boldItalic r:id="rId1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6" roundtripDataSignature="AMtx7mi+2t+ah3mxjklwc9LTnVTizWj5w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font" Target="fonts/Montserrat-bold.fntdata"/><Relationship Id="rId12" Type="http://schemas.openxmlformats.org/officeDocument/2006/relationships/font" Target="fonts/Montserrat-regular.fnt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font" Target="fonts/Montserrat-boldItalic.fntdata"/><Relationship Id="rId14" Type="http://schemas.openxmlformats.org/officeDocument/2006/relationships/font" Target="fonts/Montserrat-italic.fntdata"/><Relationship Id="rId16" Type="http://customschemas.google.com/relationships/presentationmetadata" Target="meta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" name="Google Shape;13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" name="Google Shape;14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" name="Google Shape;25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" name="Google Shape;26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8" name="Google Shape;38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" name="Google Shape;39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" name="Google Shape;52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Google Shape;53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" name="Google Shape;65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8" name="Google Shape;78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3" name="Google Shape;93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FAULT">
  <p:cSld name="DEFAULT">
    <p:bg>
      <p:bgPr>
        <a:solidFill>
          <a:schemeClr val="lt1"/>
        </a:solidFill>
      </p:bgPr>
    </p:bg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"/>
          <p:cNvSpPr/>
          <p:nvPr/>
        </p:nvSpPr>
        <p:spPr>
          <a:xfrm>
            <a:off x="9216087" y="4403460"/>
            <a:ext cx="5029200" cy="5029200"/>
          </a:xfrm>
          <a:prstGeom prst="ellipse">
            <a:avLst/>
          </a:prstGeom>
          <a:solidFill>
            <a:srgbClr val="F95006">
              <a:alpha val="784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" name="Google Shape;17;p1"/>
          <p:cNvSpPr/>
          <p:nvPr/>
        </p:nvSpPr>
        <p:spPr>
          <a:xfrm>
            <a:off x="10130487" y="5317860"/>
            <a:ext cx="2926200" cy="2926200"/>
          </a:xfrm>
          <a:prstGeom prst="ellipse">
            <a:avLst/>
          </a:prstGeom>
          <a:solidFill>
            <a:srgbClr val="F95006">
              <a:alpha val="14902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ancheta_3_3__2_.png" id="18" name="Google Shape;18;p1"/>
          <p:cNvPicPr preferRelativeResize="0"/>
          <p:nvPr/>
        </p:nvPicPr>
        <p:blipFill rotWithShape="1">
          <a:blip r:embed="rId3">
            <a:alphaModFix/>
          </a:blip>
          <a:srcRect b="30651" l="0" r="0" t="8195"/>
          <a:stretch/>
        </p:blipFill>
        <p:spPr>
          <a:xfrm>
            <a:off x="7097225" y="927225"/>
            <a:ext cx="4191900" cy="1284175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1"/>
          <p:cNvSpPr/>
          <p:nvPr/>
        </p:nvSpPr>
        <p:spPr>
          <a:xfrm>
            <a:off x="548640" y="982980"/>
            <a:ext cx="8229600" cy="36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95006"/>
              </a:buClr>
              <a:buSzPts val="1300"/>
              <a:buFont typeface="Montserrat"/>
              <a:buNone/>
            </a:pPr>
            <a:r>
              <a:rPr b="1" i="0" lang="en-US" sz="1300" u="none" cap="none" strike="noStrike">
                <a:solidFill>
                  <a:srgbClr val="F95006"/>
                </a:solidFill>
                <a:latin typeface="Montserrat"/>
                <a:ea typeface="Montserrat"/>
                <a:cs typeface="Montserrat"/>
                <a:sym typeface="Montserrat"/>
              </a:rPr>
              <a:t>PRESENTATION TEMPLATE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1"/>
          <p:cNvSpPr/>
          <p:nvPr/>
        </p:nvSpPr>
        <p:spPr>
          <a:xfrm>
            <a:off x="548640" y="1303020"/>
            <a:ext cx="8229600" cy="82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A1A1A"/>
              </a:buClr>
              <a:buSzPts val="3600"/>
              <a:buFont typeface="Montserrat"/>
              <a:buNone/>
            </a:pPr>
            <a:r>
              <a:rPr b="1" i="0" lang="en-US" sz="36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General Guidelines</a:t>
            </a:r>
            <a:endParaRPr b="0" i="0" sz="3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1"/>
          <p:cNvSpPr/>
          <p:nvPr/>
        </p:nvSpPr>
        <p:spPr>
          <a:xfrm>
            <a:off x="594360" y="2308860"/>
            <a:ext cx="10451700" cy="356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l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Clr>
                <a:srgbClr val="1A1A1A"/>
              </a:buClr>
              <a:buSzPts val="1350"/>
              <a:buFont typeface="Montserrat"/>
              <a:buChar char="•"/>
            </a:pPr>
            <a:r>
              <a:rPr b="0" i="0" lang="en-US" sz="135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Slides must be presented in English.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228600" marR="0" rtl="0" algn="l">
              <a:lnSpc>
                <a:spcPct val="135000"/>
              </a:lnSpc>
              <a:spcBef>
                <a:spcPts val="800"/>
              </a:spcBef>
              <a:spcAft>
                <a:spcPts val="0"/>
              </a:spcAft>
              <a:buClr>
                <a:srgbClr val="1A1A1A"/>
              </a:buClr>
              <a:buSzPts val="1350"/>
              <a:buFont typeface="Montserrat"/>
              <a:buChar char="•"/>
            </a:pPr>
            <a:r>
              <a:rPr b="0" i="0" lang="en-US" sz="135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The oral presentation should preferably be delivered in English.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228600" marR="0" rtl="0" algn="l">
              <a:lnSpc>
                <a:spcPct val="135000"/>
              </a:lnSpc>
              <a:spcBef>
                <a:spcPts val="800"/>
              </a:spcBef>
              <a:spcAft>
                <a:spcPts val="0"/>
              </a:spcAft>
              <a:buClr>
                <a:srgbClr val="1A1A1A"/>
              </a:buClr>
              <a:buSzPts val="1350"/>
              <a:buFont typeface="Montserrat"/>
              <a:buChar char="•"/>
            </a:pPr>
            <a:r>
              <a:rPr b="0" i="0" lang="en-US" sz="135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All abstracts selected for oral presentation will compete for the Best Oral Presentation award.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228600" marR="0" rtl="0" algn="l">
              <a:lnSpc>
                <a:spcPct val="135000"/>
              </a:lnSpc>
              <a:spcBef>
                <a:spcPts val="800"/>
              </a:spcBef>
              <a:spcAft>
                <a:spcPts val="0"/>
              </a:spcAft>
              <a:buClr>
                <a:srgbClr val="1A1A1A"/>
              </a:buClr>
              <a:buSzPts val="1350"/>
              <a:buFont typeface="Montserrat"/>
              <a:buChar char="•"/>
            </a:pPr>
            <a:r>
              <a:rPr b="0" i="0" lang="en-US" sz="135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Maximum presentation time: 10 minutes, followed by 5 minutes for questions and answers.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228600" marR="0" rtl="0" algn="l">
              <a:lnSpc>
                <a:spcPct val="135000"/>
              </a:lnSpc>
              <a:spcBef>
                <a:spcPts val="800"/>
              </a:spcBef>
              <a:spcAft>
                <a:spcPts val="0"/>
              </a:spcAft>
              <a:buClr>
                <a:srgbClr val="1A1A1A"/>
              </a:buClr>
              <a:buSzPts val="1350"/>
              <a:buFont typeface="Montserrat"/>
              <a:buChar char="•"/>
            </a:pPr>
            <a:r>
              <a:rPr b="0" i="0" lang="en-US" sz="135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The electronic presentation file must be submitted in advance; detailed instructions will be provided soon.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228600" marR="0" rtl="0" algn="l">
              <a:lnSpc>
                <a:spcPct val="135000"/>
              </a:lnSpc>
              <a:spcBef>
                <a:spcPts val="800"/>
              </a:spcBef>
              <a:spcAft>
                <a:spcPts val="0"/>
              </a:spcAft>
              <a:buClr>
                <a:srgbClr val="1A1A1A"/>
              </a:buClr>
              <a:buSzPts val="1350"/>
              <a:buFont typeface="Montserrat"/>
              <a:buChar char="•"/>
            </a:pPr>
            <a:r>
              <a:rPr b="0" i="0" lang="en-US" sz="135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The file should preferably be in PowerPoint (PPT or PPTX) or PDF format.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228600" marR="0" rtl="0" algn="l">
              <a:lnSpc>
                <a:spcPct val="135000"/>
              </a:lnSpc>
              <a:spcBef>
                <a:spcPts val="800"/>
              </a:spcBef>
              <a:spcAft>
                <a:spcPts val="0"/>
              </a:spcAft>
              <a:buClr>
                <a:srgbClr val="1A1A1A"/>
              </a:buClr>
              <a:buSzPts val="1350"/>
              <a:buFont typeface="Montserrat"/>
              <a:buChar char="•"/>
            </a:pPr>
            <a:r>
              <a:rPr b="0" i="0" lang="en-US" sz="135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Please arrive at the session room at least 15 minutes before the scheduled start time.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228600" marR="0" rtl="0" algn="l">
              <a:lnSpc>
                <a:spcPct val="135000"/>
              </a:lnSpc>
              <a:spcBef>
                <a:spcPts val="800"/>
              </a:spcBef>
              <a:spcAft>
                <a:spcPts val="0"/>
              </a:spcAft>
              <a:buClr>
                <a:srgbClr val="1A1A1A"/>
              </a:buClr>
              <a:buSzPts val="1350"/>
              <a:buFont typeface="Montserrat"/>
              <a:buChar char="•"/>
            </a:pPr>
            <a:r>
              <a:rPr b="0" i="0" lang="en-US" sz="135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Abstracts selected for oral presentation must NOT be presented in poster format.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1"/>
          <p:cNvSpPr/>
          <p:nvPr/>
        </p:nvSpPr>
        <p:spPr>
          <a:xfrm>
            <a:off x="11183112" y="6309360"/>
            <a:ext cx="7315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100"/>
              <a:buFont typeface="Montserrat"/>
              <a:buNone/>
            </a:pPr>
            <a:r>
              <a:rPr b="0" i="0" lang="en-US" sz="11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01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95006"/>
        </a:solidFill>
      </p:bgPr>
    </p:bg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"/>
          <p:cNvSpPr/>
          <p:nvPr/>
        </p:nvSpPr>
        <p:spPr>
          <a:xfrm>
            <a:off x="-2011680" y="3840480"/>
            <a:ext cx="5029200" cy="5029200"/>
          </a:xfrm>
          <a:prstGeom prst="ellipse">
            <a:avLst/>
          </a:prstGeom>
          <a:solidFill>
            <a:srgbClr val="FFFFFF">
              <a:alpha val="12157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" name="Google Shape;29;p2"/>
          <p:cNvSpPr/>
          <p:nvPr/>
        </p:nvSpPr>
        <p:spPr>
          <a:xfrm>
            <a:off x="9811512" y="-2377440"/>
            <a:ext cx="5029200" cy="5029200"/>
          </a:xfrm>
          <a:prstGeom prst="ellipse">
            <a:avLst/>
          </a:prstGeom>
          <a:solidFill>
            <a:srgbClr val="FFFFFF">
              <a:alpha val="12157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branco.png" id="30" name="Google Shape;30;p2"/>
          <p:cNvPicPr preferRelativeResize="0"/>
          <p:nvPr/>
        </p:nvPicPr>
        <p:blipFill rotWithShape="1">
          <a:blip r:embed="rId3">
            <a:alphaModFix/>
          </a:blip>
          <a:srcRect b="30599" l="0" r="0" t="0"/>
          <a:stretch/>
        </p:blipFill>
        <p:spPr>
          <a:xfrm>
            <a:off x="8040225" y="548650"/>
            <a:ext cx="3481224" cy="1205725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Google Shape;31;p2"/>
          <p:cNvSpPr/>
          <p:nvPr/>
        </p:nvSpPr>
        <p:spPr>
          <a:xfrm>
            <a:off x="640080" y="2194560"/>
            <a:ext cx="1088136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Montserrat"/>
              <a:buNone/>
            </a:pPr>
            <a:r>
              <a:rPr b="1" i="0" lang="en-US" sz="13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VIII ABCF CONGRESS  |  OCTOBER 13–16, SALVADOR, BA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2"/>
          <p:cNvSpPr/>
          <p:nvPr/>
        </p:nvSpPr>
        <p:spPr>
          <a:xfrm>
            <a:off x="621792" y="2788920"/>
            <a:ext cx="10881360" cy="1737360"/>
          </a:xfrm>
          <a:prstGeom prst="roundRect">
            <a:avLst>
              <a:gd fmla="val 5263" name="adj"/>
            </a:avLst>
          </a:prstGeom>
          <a:solidFill>
            <a:srgbClr val="FFFFFF">
              <a:alpha val="90196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" name="Google Shape;33;p2"/>
          <p:cNvSpPr/>
          <p:nvPr/>
        </p:nvSpPr>
        <p:spPr>
          <a:xfrm>
            <a:off x="868680" y="2788920"/>
            <a:ext cx="10424160" cy="1737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A1A1A"/>
              </a:buClr>
              <a:buSzPts val="2600"/>
              <a:buFont typeface="Montserrat"/>
              <a:buNone/>
            </a:pPr>
            <a:r>
              <a:rPr b="1" i="1" lang="en-US" sz="26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[ INSERT THE FULL TITLE OF YOUR STUDY HERE ]</a:t>
            </a:r>
            <a:endParaRPr b="0" i="0" sz="2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2"/>
          <p:cNvSpPr/>
          <p:nvPr/>
        </p:nvSpPr>
        <p:spPr>
          <a:xfrm>
            <a:off x="640080" y="4800600"/>
            <a:ext cx="9144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Montserrat"/>
              <a:buNone/>
            </a:pPr>
            <a:r>
              <a:rPr b="0" i="0" lang="en-US" sz="12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Replace this cover with your study's title in English, Title Case, no period at the end.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Google Shape;35;p2"/>
          <p:cNvSpPr/>
          <p:nvPr/>
        </p:nvSpPr>
        <p:spPr>
          <a:xfrm>
            <a:off x="11183112" y="6309360"/>
            <a:ext cx="7315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100"/>
              <a:buFont typeface="Montserrat"/>
              <a:buNone/>
            </a:pPr>
            <a:r>
              <a:rPr b="0" i="0" lang="en-US" sz="11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02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"/>
          <p:cNvSpPr/>
          <p:nvPr/>
        </p:nvSpPr>
        <p:spPr>
          <a:xfrm>
            <a:off x="548640" y="502920"/>
            <a:ext cx="1554480" cy="365760"/>
          </a:xfrm>
          <a:prstGeom prst="roundRect">
            <a:avLst>
              <a:gd fmla="val 50000" name="adj"/>
            </a:avLst>
          </a:prstGeom>
          <a:solidFill>
            <a:srgbClr val="F9500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" name="Google Shape;42;p3"/>
          <p:cNvSpPr/>
          <p:nvPr/>
        </p:nvSpPr>
        <p:spPr>
          <a:xfrm>
            <a:off x="548640" y="502920"/>
            <a:ext cx="155448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Montserrat"/>
              <a:buNone/>
            </a:pPr>
            <a:r>
              <a:rPr b="1" i="0" lang="en-US" sz="12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02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3;p3"/>
          <p:cNvSpPr/>
          <p:nvPr/>
        </p:nvSpPr>
        <p:spPr>
          <a:xfrm>
            <a:off x="548640" y="960120"/>
            <a:ext cx="960120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A1A1A"/>
              </a:buClr>
              <a:buSzPts val="3400"/>
              <a:buFont typeface="Montserrat"/>
              <a:buNone/>
            </a:pPr>
            <a:r>
              <a:rPr b="1" i="0" lang="en-US" sz="34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Authors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ancheta_3_3__2_.png" id="44" name="Google Shape;44;p3"/>
          <p:cNvPicPr preferRelativeResize="0"/>
          <p:nvPr/>
        </p:nvPicPr>
        <p:blipFill rotWithShape="1">
          <a:blip r:embed="rId3">
            <a:alphaModFix/>
          </a:blip>
          <a:srcRect b="30863" l="0" r="0" t="0"/>
          <a:stretch/>
        </p:blipFill>
        <p:spPr>
          <a:xfrm>
            <a:off x="8736400" y="457200"/>
            <a:ext cx="3342475" cy="1157625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3"/>
          <p:cNvSpPr/>
          <p:nvPr/>
        </p:nvSpPr>
        <p:spPr>
          <a:xfrm>
            <a:off x="548640" y="2011680"/>
            <a:ext cx="11091672" cy="1828800"/>
          </a:xfrm>
          <a:prstGeom prst="roundRect">
            <a:avLst>
              <a:gd fmla="val 4000" name="adj"/>
            </a:avLst>
          </a:prstGeom>
          <a:solidFill>
            <a:srgbClr val="F4F4F4"/>
          </a:solidFill>
          <a:ln cap="flat" cmpd="sng" w="12700">
            <a:solidFill>
              <a:srgbClr val="E0E0E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" name="Google Shape;46;p3"/>
          <p:cNvSpPr/>
          <p:nvPr/>
        </p:nvSpPr>
        <p:spPr>
          <a:xfrm>
            <a:off x="868680" y="2240280"/>
            <a:ext cx="10451592" cy="137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15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[ Full name of presenting author ]¹, [ Full name of co-author ]², [ Full name of co-author ]²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None/>
            </a:pPr>
            <a:r>
              <a:t/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15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Use superscript numbers to link each author to their affiliation below.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7;p3"/>
          <p:cNvSpPr/>
          <p:nvPr/>
        </p:nvSpPr>
        <p:spPr>
          <a:xfrm>
            <a:off x="548640" y="4114800"/>
            <a:ext cx="11091672" cy="1737360"/>
          </a:xfrm>
          <a:prstGeom prst="roundRect">
            <a:avLst>
              <a:gd fmla="val 4211" name="adj"/>
            </a:avLst>
          </a:prstGeom>
          <a:solidFill>
            <a:srgbClr val="F4F4F4"/>
          </a:solidFill>
          <a:ln cap="flat" cmpd="sng" w="12700">
            <a:solidFill>
              <a:srgbClr val="E0E0E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" name="Google Shape;48;p3"/>
          <p:cNvSpPr/>
          <p:nvPr/>
        </p:nvSpPr>
        <p:spPr>
          <a:xfrm>
            <a:off x="868680" y="4343400"/>
            <a:ext cx="10451592" cy="12801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15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¹ [ Institution / Department, City, State, Country ]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15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² [ Institution / Department, City, State, Country ]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None/>
            </a:pPr>
            <a:r>
              <a:t/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15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Presenting author's email: [ name@email.com ]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49;p3"/>
          <p:cNvSpPr/>
          <p:nvPr/>
        </p:nvSpPr>
        <p:spPr>
          <a:xfrm>
            <a:off x="11183112" y="6309360"/>
            <a:ext cx="7315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100"/>
              <a:buFont typeface="Montserrat"/>
              <a:buNone/>
            </a:pPr>
            <a:r>
              <a:rPr b="0" i="0" lang="en-US" sz="11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03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"/>
          <p:cNvSpPr/>
          <p:nvPr/>
        </p:nvSpPr>
        <p:spPr>
          <a:xfrm>
            <a:off x="548640" y="502920"/>
            <a:ext cx="1554480" cy="365760"/>
          </a:xfrm>
          <a:prstGeom prst="roundRect">
            <a:avLst>
              <a:gd fmla="val 50000" name="adj"/>
            </a:avLst>
          </a:prstGeom>
          <a:solidFill>
            <a:srgbClr val="F9500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4"/>
          <p:cNvSpPr/>
          <p:nvPr/>
        </p:nvSpPr>
        <p:spPr>
          <a:xfrm>
            <a:off x="548640" y="502920"/>
            <a:ext cx="155448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Montserrat"/>
              <a:buNone/>
            </a:pPr>
            <a:r>
              <a:rPr b="1" i="0" lang="en-US" sz="12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03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4"/>
          <p:cNvSpPr/>
          <p:nvPr/>
        </p:nvSpPr>
        <p:spPr>
          <a:xfrm>
            <a:off x="548640" y="960120"/>
            <a:ext cx="960120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A1A1A"/>
              </a:buClr>
              <a:buSzPts val="3400"/>
              <a:buFont typeface="Montserrat"/>
              <a:buNone/>
            </a:pPr>
            <a:r>
              <a:rPr b="1" i="0" lang="en-US" sz="34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Introduction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4"/>
          <p:cNvSpPr/>
          <p:nvPr/>
        </p:nvSpPr>
        <p:spPr>
          <a:xfrm>
            <a:off x="10725912" y="5394960"/>
            <a:ext cx="2377440" cy="2377440"/>
          </a:xfrm>
          <a:prstGeom prst="ellipse">
            <a:avLst/>
          </a:prstGeom>
          <a:solidFill>
            <a:srgbClr val="F95006">
              <a:alpha val="10196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4"/>
          <p:cNvSpPr/>
          <p:nvPr/>
        </p:nvSpPr>
        <p:spPr>
          <a:xfrm>
            <a:off x="548640" y="2011680"/>
            <a:ext cx="11091672" cy="3931920"/>
          </a:xfrm>
          <a:prstGeom prst="roundRect">
            <a:avLst>
              <a:gd fmla="val 1860" name="adj"/>
            </a:avLst>
          </a:prstGeom>
          <a:solidFill>
            <a:srgbClr val="F4F4F4"/>
          </a:solidFill>
          <a:ln cap="flat" cmpd="sng" w="12700">
            <a:solidFill>
              <a:srgbClr val="E0E0E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4"/>
          <p:cNvSpPr/>
          <p:nvPr/>
        </p:nvSpPr>
        <p:spPr>
          <a:xfrm>
            <a:off x="868680" y="2240280"/>
            <a:ext cx="10451592" cy="34747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15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[ Present the background and context of the study. ]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None/>
            </a:pPr>
            <a:r>
              <a:t/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15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[ State the problem or gap in the current literature. ]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None/>
            </a:pPr>
            <a:r>
              <a:t/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15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[ Clearly state the objective / aim of the study. ]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" name="Google Shape;61;p4"/>
          <p:cNvSpPr/>
          <p:nvPr/>
        </p:nvSpPr>
        <p:spPr>
          <a:xfrm>
            <a:off x="11183112" y="6309360"/>
            <a:ext cx="7315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100"/>
              <a:buFont typeface="Montserrat"/>
              <a:buNone/>
            </a:pPr>
            <a:r>
              <a:rPr b="0" i="0" lang="en-US" sz="11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04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ancheta_3_3__2_.png" id="62" name="Google Shape;62;p4"/>
          <p:cNvPicPr preferRelativeResize="0"/>
          <p:nvPr/>
        </p:nvPicPr>
        <p:blipFill rotWithShape="1">
          <a:blip r:embed="rId3">
            <a:alphaModFix/>
          </a:blip>
          <a:srcRect b="30863" l="0" r="0" t="0"/>
          <a:stretch/>
        </p:blipFill>
        <p:spPr>
          <a:xfrm>
            <a:off x="8736400" y="457200"/>
            <a:ext cx="3342475" cy="1157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5"/>
          <p:cNvSpPr/>
          <p:nvPr/>
        </p:nvSpPr>
        <p:spPr>
          <a:xfrm>
            <a:off x="548640" y="502920"/>
            <a:ext cx="1554480" cy="365760"/>
          </a:xfrm>
          <a:prstGeom prst="roundRect">
            <a:avLst>
              <a:gd fmla="val 50000" name="adj"/>
            </a:avLst>
          </a:prstGeom>
          <a:solidFill>
            <a:srgbClr val="F9500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5"/>
          <p:cNvSpPr/>
          <p:nvPr/>
        </p:nvSpPr>
        <p:spPr>
          <a:xfrm>
            <a:off x="548640" y="502920"/>
            <a:ext cx="155448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Montserrat"/>
              <a:buNone/>
            </a:pPr>
            <a:r>
              <a:rPr b="1" i="0" lang="en-US" sz="12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04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" name="Google Shape;70;p5"/>
          <p:cNvSpPr/>
          <p:nvPr/>
        </p:nvSpPr>
        <p:spPr>
          <a:xfrm>
            <a:off x="548640" y="960120"/>
            <a:ext cx="960120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A1A1A"/>
              </a:buClr>
              <a:buSzPts val="3400"/>
              <a:buFont typeface="Montserrat"/>
              <a:buNone/>
            </a:pPr>
            <a:r>
              <a:rPr b="1" i="0" lang="en-US" sz="34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Methodology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" name="Google Shape;71;p5"/>
          <p:cNvSpPr/>
          <p:nvPr/>
        </p:nvSpPr>
        <p:spPr>
          <a:xfrm>
            <a:off x="10725912" y="5394960"/>
            <a:ext cx="2377440" cy="2377440"/>
          </a:xfrm>
          <a:prstGeom prst="ellipse">
            <a:avLst/>
          </a:prstGeom>
          <a:solidFill>
            <a:srgbClr val="F95006">
              <a:alpha val="10196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5"/>
          <p:cNvSpPr/>
          <p:nvPr/>
        </p:nvSpPr>
        <p:spPr>
          <a:xfrm>
            <a:off x="548640" y="2011680"/>
            <a:ext cx="11091672" cy="3931920"/>
          </a:xfrm>
          <a:prstGeom prst="roundRect">
            <a:avLst>
              <a:gd fmla="val 1860" name="adj"/>
            </a:avLst>
          </a:prstGeom>
          <a:solidFill>
            <a:srgbClr val="F4F4F4"/>
          </a:solidFill>
          <a:ln cap="flat" cmpd="sng" w="12700">
            <a:solidFill>
              <a:srgbClr val="E0E0E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5"/>
          <p:cNvSpPr/>
          <p:nvPr/>
        </p:nvSpPr>
        <p:spPr>
          <a:xfrm>
            <a:off x="868680" y="2240280"/>
            <a:ext cx="10451592" cy="34747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15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[ Describe the study design (e.g., experimental, observational, in vitro, in silico). ]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None/>
            </a:pPr>
            <a:r>
              <a:t/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15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[ Describe sample/population, materials, and instruments used. ]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None/>
            </a:pPr>
            <a:r>
              <a:t/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15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[ Describe the procedures and statistical / analytical methods applied. ]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None/>
            </a:pPr>
            <a:r>
              <a:t/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15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[ Mention ethical approval, if applicable. ]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5"/>
          <p:cNvSpPr/>
          <p:nvPr/>
        </p:nvSpPr>
        <p:spPr>
          <a:xfrm>
            <a:off x="11183112" y="6309360"/>
            <a:ext cx="7315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100"/>
              <a:buFont typeface="Montserrat"/>
              <a:buNone/>
            </a:pPr>
            <a:r>
              <a:rPr b="0" i="0" lang="en-US" sz="11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05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ancheta_3_3__2_.png" id="75" name="Google Shape;75;p5"/>
          <p:cNvPicPr preferRelativeResize="0"/>
          <p:nvPr/>
        </p:nvPicPr>
        <p:blipFill rotWithShape="1">
          <a:blip r:embed="rId3">
            <a:alphaModFix/>
          </a:blip>
          <a:srcRect b="30863" l="0" r="0" t="0"/>
          <a:stretch/>
        </p:blipFill>
        <p:spPr>
          <a:xfrm>
            <a:off x="8736400" y="457200"/>
            <a:ext cx="3342475" cy="1157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6"/>
          <p:cNvSpPr/>
          <p:nvPr/>
        </p:nvSpPr>
        <p:spPr>
          <a:xfrm>
            <a:off x="548640" y="502920"/>
            <a:ext cx="1554480" cy="365760"/>
          </a:xfrm>
          <a:prstGeom prst="roundRect">
            <a:avLst>
              <a:gd fmla="val 50000" name="adj"/>
            </a:avLst>
          </a:prstGeom>
          <a:solidFill>
            <a:srgbClr val="F9500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6"/>
          <p:cNvSpPr/>
          <p:nvPr/>
        </p:nvSpPr>
        <p:spPr>
          <a:xfrm>
            <a:off x="548640" y="502920"/>
            <a:ext cx="155448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Montserrat"/>
              <a:buNone/>
            </a:pPr>
            <a:r>
              <a:rPr b="1" i="0" lang="en-US" sz="12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05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" name="Google Shape;83;p6"/>
          <p:cNvSpPr/>
          <p:nvPr/>
        </p:nvSpPr>
        <p:spPr>
          <a:xfrm>
            <a:off x="548640" y="960120"/>
            <a:ext cx="960120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A1A1A"/>
              </a:buClr>
              <a:buSzPts val="3400"/>
              <a:buFont typeface="Montserrat"/>
              <a:buNone/>
            </a:pPr>
            <a:r>
              <a:rPr b="1" i="0" lang="en-US" sz="34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Results and Discussion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" name="Google Shape;84;p6"/>
          <p:cNvSpPr/>
          <p:nvPr/>
        </p:nvSpPr>
        <p:spPr>
          <a:xfrm>
            <a:off x="10725912" y="5394960"/>
            <a:ext cx="2377440" cy="2377440"/>
          </a:xfrm>
          <a:prstGeom prst="ellipse">
            <a:avLst/>
          </a:prstGeom>
          <a:solidFill>
            <a:srgbClr val="F95006">
              <a:alpha val="10196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" name="Google Shape;85;p6"/>
          <p:cNvSpPr/>
          <p:nvPr/>
        </p:nvSpPr>
        <p:spPr>
          <a:xfrm>
            <a:off x="548640" y="2011680"/>
            <a:ext cx="11091672" cy="1828800"/>
          </a:xfrm>
          <a:prstGeom prst="roundRect">
            <a:avLst>
              <a:gd fmla="val 4000" name="adj"/>
            </a:avLst>
          </a:prstGeom>
          <a:solidFill>
            <a:srgbClr val="F4F4F4"/>
          </a:solidFill>
          <a:ln cap="flat" cmpd="sng" w="12700">
            <a:solidFill>
              <a:srgbClr val="E0E0E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6"/>
          <p:cNvSpPr/>
          <p:nvPr/>
        </p:nvSpPr>
        <p:spPr>
          <a:xfrm>
            <a:off x="868680" y="2240280"/>
            <a:ext cx="10451592" cy="137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15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[ Present the main results. Use a chart, table, or image here whenever possible — avoid text-only slides. ]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6"/>
          <p:cNvSpPr/>
          <p:nvPr/>
        </p:nvSpPr>
        <p:spPr>
          <a:xfrm>
            <a:off x="548640" y="4114800"/>
            <a:ext cx="11091672" cy="1737360"/>
          </a:xfrm>
          <a:prstGeom prst="roundRect">
            <a:avLst>
              <a:gd fmla="val 4211" name="adj"/>
            </a:avLst>
          </a:prstGeom>
          <a:solidFill>
            <a:srgbClr val="F4F4F4"/>
          </a:solidFill>
          <a:ln cap="flat" cmpd="sng" w="12700">
            <a:solidFill>
              <a:srgbClr val="E0E0E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6"/>
          <p:cNvSpPr/>
          <p:nvPr/>
        </p:nvSpPr>
        <p:spPr>
          <a:xfrm>
            <a:off x="868680" y="4343400"/>
            <a:ext cx="10451592" cy="12801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15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[ Discuss what the results mean and how they compare with the existing literature. ]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6"/>
          <p:cNvSpPr/>
          <p:nvPr/>
        </p:nvSpPr>
        <p:spPr>
          <a:xfrm>
            <a:off x="11183112" y="6309360"/>
            <a:ext cx="7315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100"/>
              <a:buFont typeface="Montserrat"/>
              <a:buNone/>
            </a:pPr>
            <a:r>
              <a:rPr b="0" i="0" lang="en-US" sz="11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06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ancheta_3_3__2_.png" id="90" name="Google Shape;90;p6"/>
          <p:cNvPicPr preferRelativeResize="0"/>
          <p:nvPr/>
        </p:nvPicPr>
        <p:blipFill rotWithShape="1">
          <a:blip r:embed="rId3">
            <a:alphaModFix/>
          </a:blip>
          <a:srcRect b="30863" l="0" r="0" t="0"/>
          <a:stretch/>
        </p:blipFill>
        <p:spPr>
          <a:xfrm>
            <a:off x="8736400" y="457200"/>
            <a:ext cx="3342475" cy="1157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95006"/>
        </a:solid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7"/>
          <p:cNvSpPr/>
          <p:nvPr/>
        </p:nvSpPr>
        <p:spPr>
          <a:xfrm>
            <a:off x="-2011680" y="-2437505"/>
            <a:ext cx="5029200" cy="5029200"/>
          </a:xfrm>
          <a:prstGeom prst="ellipse">
            <a:avLst/>
          </a:prstGeom>
          <a:solidFill>
            <a:srgbClr val="FFFFFF">
              <a:alpha val="12157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7"/>
          <p:cNvSpPr/>
          <p:nvPr/>
        </p:nvSpPr>
        <p:spPr>
          <a:xfrm>
            <a:off x="548640" y="1220095"/>
            <a:ext cx="1737300" cy="365700"/>
          </a:xfrm>
          <a:prstGeom prst="roundRect">
            <a:avLst>
              <a:gd fmla="val 50000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7"/>
          <p:cNvSpPr/>
          <p:nvPr/>
        </p:nvSpPr>
        <p:spPr>
          <a:xfrm>
            <a:off x="548640" y="1220095"/>
            <a:ext cx="1737300" cy="36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95006"/>
              </a:buClr>
              <a:buSzPts val="1200"/>
              <a:buFont typeface="Montserrat"/>
              <a:buNone/>
            </a:pPr>
            <a:r>
              <a:rPr b="1" i="0" lang="en-US" sz="1200" u="none" cap="none" strike="noStrike">
                <a:solidFill>
                  <a:srgbClr val="F95006"/>
                </a:solidFill>
                <a:latin typeface="Montserrat"/>
                <a:ea typeface="Montserrat"/>
                <a:cs typeface="Montserrat"/>
                <a:sym typeface="Montserrat"/>
              </a:rPr>
              <a:t>06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7"/>
          <p:cNvSpPr/>
          <p:nvPr/>
        </p:nvSpPr>
        <p:spPr>
          <a:xfrm>
            <a:off x="548640" y="1677295"/>
            <a:ext cx="9144000" cy="82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400"/>
              <a:buFont typeface="Montserrat"/>
              <a:buNone/>
            </a:pPr>
            <a:r>
              <a:rPr b="1" i="0" lang="en-US" sz="34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Conclusion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7"/>
          <p:cNvSpPr/>
          <p:nvPr/>
        </p:nvSpPr>
        <p:spPr>
          <a:xfrm>
            <a:off x="548640" y="3017520"/>
            <a:ext cx="11091672" cy="3108960"/>
          </a:xfrm>
          <a:prstGeom prst="roundRect">
            <a:avLst>
              <a:gd fmla="val 2353" name="adj"/>
            </a:avLst>
          </a:prstGeom>
          <a:solidFill>
            <a:srgbClr val="FFFFFF">
              <a:alpha val="92157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7"/>
          <p:cNvSpPr/>
          <p:nvPr/>
        </p:nvSpPr>
        <p:spPr>
          <a:xfrm>
            <a:off x="868680" y="3246120"/>
            <a:ext cx="10451592" cy="26517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1A1A1A"/>
              </a:buClr>
              <a:buSzPts val="1500"/>
              <a:buFont typeface="Montserrat"/>
              <a:buNone/>
            </a:pPr>
            <a:r>
              <a:rPr b="0" i="1" lang="en-US" sz="15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[ Summarize the main findings in relation to the study objective. ]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None/>
            </a:pPr>
            <a:r>
              <a:t/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1A1A1A"/>
              </a:buClr>
              <a:buSzPts val="1500"/>
              <a:buFont typeface="Montserrat"/>
              <a:buNone/>
            </a:pPr>
            <a:r>
              <a:rPr b="0" i="1" lang="en-US" sz="15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[ Highlight the relevance / practical or scientific contribution of the study. ]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None/>
            </a:pPr>
            <a:r>
              <a:t/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1A1A1A"/>
              </a:buClr>
              <a:buSzPts val="1500"/>
              <a:buFont typeface="Montserrat"/>
              <a:buNone/>
            </a:pPr>
            <a:r>
              <a:rPr b="0" i="1" lang="en-US" sz="15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[ Suggest future directions, if applicable. ]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7"/>
          <p:cNvSpPr/>
          <p:nvPr/>
        </p:nvSpPr>
        <p:spPr>
          <a:xfrm>
            <a:off x="11183112" y="6309360"/>
            <a:ext cx="7315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100"/>
              <a:buFont typeface="Montserrat"/>
              <a:buNone/>
            </a:pPr>
            <a:r>
              <a:rPr b="0" i="0" lang="en-US" sz="11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07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branco.png" id="103" name="Google Shape;103;p7"/>
          <p:cNvPicPr preferRelativeResize="0"/>
          <p:nvPr/>
        </p:nvPicPr>
        <p:blipFill rotWithShape="1">
          <a:blip r:embed="rId3">
            <a:alphaModFix/>
          </a:blip>
          <a:srcRect b="30599" l="0" r="0" t="0"/>
          <a:stretch/>
        </p:blipFill>
        <p:spPr>
          <a:xfrm>
            <a:off x="8040225" y="1385975"/>
            <a:ext cx="3481224" cy="1205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2026-08-14T16:42:59Z</dcterms:created>
  <dc:creator>PptxGenJS</dc:creator>
</cp:coreProperties>
</file>